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F0502020204030203" pitchFamily="34" charset="0"/>
      <p:regular r:id="rId15"/>
    </p:embeddedFont>
    <p:embeddedFont>
      <p:font typeface="Lato Bold" panose="020F0502020204030203" charset="0"/>
      <p:regular r:id="rId16"/>
    </p:embeddedFont>
    <p:embeddedFont>
      <p:font typeface="Lato Italics" panose="020B0604020202020204" charset="0"/>
      <p:regular r:id="rId17"/>
    </p:embeddedFont>
    <p:embeddedFont>
      <p:font typeface="Open Sans Extra Bold" panose="020B0604020202020204" charset="0"/>
      <p:regular r:id="rId18"/>
    </p:embeddedFont>
    <p:embeddedFont>
      <p:font typeface="Poppins Bold" panose="020B0604020202020204" charset="0"/>
      <p:regular r:id="rId19"/>
    </p:embeddedFont>
    <p:embeddedFont>
      <p:font typeface="Poppins ExtraBold" panose="00000900000000000000" pitchFamily="2" charset="0"/>
      <p:regular r:id="rId20"/>
      <p:bold r:id="rId21"/>
    </p:embeddedFont>
    <p:embeddedFont>
      <p:font typeface="Poppins ExtraBold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1765" autoAdjust="0"/>
  </p:normalViewPr>
  <p:slideViewPr>
    <p:cSldViewPr>
      <p:cViewPr varScale="1">
        <p:scale>
          <a:sx n="39" d="100"/>
          <a:sy n="39" d="100"/>
        </p:scale>
        <p:origin x="1618" y="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11.05.2023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‹Nº›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 err="1"/>
              <a:t>Método</a:t>
            </a:r>
            <a:r>
              <a:rPr lang="en-US" dirty="0"/>
              <a:t> de </a:t>
            </a:r>
            <a:r>
              <a:rPr lang="en-US" dirty="0" err="1"/>
              <a:t>aprendizaje</a:t>
            </a:r>
            <a:r>
              <a:rPr lang="en-US" dirty="0"/>
              <a:t> </a:t>
            </a:r>
            <a:r>
              <a:rPr lang="en-US" dirty="0" err="1"/>
              <a:t>automático</a:t>
            </a:r>
            <a:r>
              <a:rPr lang="en-US" dirty="0"/>
              <a:t> </a:t>
            </a:r>
            <a:r>
              <a:rPr lang="en-US" dirty="0" err="1"/>
              <a:t>supervisado</a:t>
            </a:r>
            <a:r>
              <a:rPr lang="en-US" dirty="0"/>
              <a:t> que se </a:t>
            </a:r>
            <a:r>
              <a:rPr lang="en-US" dirty="0" err="1"/>
              <a:t>utiliza</a:t>
            </a:r>
            <a:r>
              <a:rPr lang="en-US" dirty="0"/>
              <a:t> para </a:t>
            </a:r>
            <a:r>
              <a:rPr lang="en-US" dirty="0" err="1"/>
              <a:t>mejorar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rendimiento</a:t>
            </a:r>
            <a:r>
              <a:rPr lang="en-US" dirty="0"/>
              <a:t> de un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predictivo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El </a:t>
            </a:r>
            <a:r>
              <a:rPr lang="en-US" dirty="0" err="1"/>
              <a:t>objetivo</a:t>
            </a:r>
            <a:r>
              <a:rPr lang="en-US" dirty="0"/>
              <a:t> del Boosting es </a:t>
            </a:r>
            <a:r>
              <a:rPr lang="en-US" dirty="0" err="1"/>
              <a:t>combinar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aprendizaje</a:t>
            </a:r>
            <a:r>
              <a:rPr lang="en-US" dirty="0"/>
              <a:t> </a:t>
            </a:r>
            <a:r>
              <a:rPr lang="en-US" dirty="0" err="1"/>
              <a:t>débiles</a:t>
            </a:r>
            <a:r>
              <a:rPr lang="en-US" dirty="0"/>
              <a:t> para </a:t>
            </a:r>
            <a:r>
              <a:rPr lang="en-US" dirty="0" err="1"/>
              <a:t>construir</a:t>
            </a:r>
            <a:r>
              <a:rPr lang="en-US" dirty="0"/>
              <a:t> un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fuerte</a:t>
            </a:r>
            <a:r>
              <a:rPr lang="en-US" dirty="0"/>
              <a:t> y </a:t>
            </a:r>
            <a:r>
              <a:rPr lang="en-US" dirty="0" err="1"/>
              <a:t>preciso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Se </a:t>
            </a:r>
            <a:r>
              <a:rPr lang="en-US" dirty="0" err="1"/>
              <a:t>entrena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serie</a:t>
            </a:r>
            <a:r>
              <a:rPr lang="en-US" dirty="0"/>
              <a:t> de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débiles</a:t>
            </a:r>
            <a:r>
              <a:rPr lang="en-US" dirty="0"/>
              <a:t> </a:t>
            </a:r>
            <a:r>
              <a:rPr lang="en-US" dirty="0" err="1"/>
              <a:t>secuencialmente</a:t>
            </a:r>
            <a:endParaRPr lang="en-US" dirty="0"/>
          </a:p>
          <a:p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modelo</a:t>
            </a:r>
            <a:r>
              <a:rPr lang="en-US" dirty="0"/>
              <a:t> se centra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casos</a:t>
            </a:r>
            <a:r>
              <a:rPr lang="en-US" dirty="0"/>
              <a:t> que </a:t>
            </a:r>
            <a:r>
              <a:rPr lang="en-US" dirty="0" err="1"/>
              <a:t>fueron</a:t>
            </a:r>
            <a:r>
              <a:rPr lang="en-US" dirty="0"/>
              <a:t> mal </a:t>
            </a:r>
            <a:r>
              <a:rPr lang="en-US" dirty="0" err="1"/>
              <a:t>clasificados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anteriores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Los </a:t>
            </a:r>
            <a:r>
              <a:rPr lang="en-US" dirty="0" err="1"/>
              <a:t>casos</a:t>
            </a:r>
            <a:r>
              <a:rPr lang="en-US" dirty="0"/>
              <a:t> mal </a:t>
            </a:r>
            <a:r>
              <a:rPr lang="en-US" dirty="0" err="1"/>
              <a:t>clasificados</a:t>
            </a:r>
            <a:r>
              <a:rPr lang="en-US" dirty="0"/>
              <a:t> </a:t>
            </a:r>
            <a:r>
              <a:rPr lang="en-US" dirty="0" err="1"/>
              <a:t>reciben</a:t>
            </a:r>
            <a:r>
              <a:rPr lang="en-US" dirty="0"/>
              <a:t> un peso mayor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iteración</a:t>
            </a:r>
            <a:r>
              <a:rPr lang="en-US" dirty="0"/>
              <a:t> para </a:t>
            </a:r>
            <a:r>
              <a:rPr lang="en-US" dirty="0" err="1"/>
              <a:t>forzar</a:t>
            </a:r>
            <a:r>
              <a:rPr lang="en-US" dirty="0"/>
              <a:t> al </a:t>
            </a:r>
            <a:r>
              <a:rPr lang="en-US" dirty="0" err="1"/>
              <a:t>siguiente</a:t>
            </a:r>
            <a:r>
              <a:rPr lang="en-US" dirty="0"/>
              <a:t> </a:t>
            </a:r>
            <a:r>
              <a:rPr lang="en-US" dirty="0" err="1"/>
              <a:t>modelo</a:t>
            </a:r>
            <a:r>
              <a:rPr lang="en-US" dirty="0"/>
              <a:t> a </a:t>
            </a:r>
            <a:r>
              <a:rPr lang="en-US" dirty="0" err="1"/>
              <a:t>centrarse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ellos</a:t>
            </a:r>
            <a:r>
              <a:rPr lang="en-US" dirty="0"/>
              <a:t>. Al final de la </a:t>
            </a:r>
            <a:r>
              <a:rPr lang="en-US" dirty="0" err="1"/>
              <a:t>secuencia</a:t>
            </a:r>
            <a:r>
              <a:rPr lang="en-US" dirty="0"/>
              <a:t>, se </a:t>
            </a:r>
            <a:r>
              <a:rPr lang="en-US" dirty="0" err="1"/>
              <a:t>combina</a:t>
            </a:r>
            <a:r>
              <a:rPr lang="en-US" dirty="0"/>
              <a:t> la </a:t>
            </a:r>
            <a:r>
              <a:rPr lang="en-US" dirty="0" err="1"/>
              <a:t>salida</a:t>
            </a:r>
            <a:r>
              <a:rPr lang="en-US" dirty="0"/>
              <a:t> de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para </a:t>
            </a:r>
            <a:r>
              <a:rPr lang="en-US" dirty="0" err="1"/>
              <a:t>obtener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predicción</a:t>
            </a:r>
            <a:r>
              <a:rPr lang="en-US" dirty="0"/>
              <a:t> final.</a:t>
            </a:r>
          </a:p>
          <a:p>
            <a:endParaRPr lang="en-US" dirty="0"/>
          </a:p>
          <a:p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conocido</a:t>
            </a:r>
            <a:r>
              <a:rPr lang="en-US" dirty="0"/>
              <a:t> es AdaBoost (Adaptive Boosting), </a:t>
            </a:r>
            <a:r>
              <a:rPr lang="en-US" dirty="0" err="1"/>
              <a:t>pero</a:t>
            </a:r>
            <a:r>
              <a:rPr lang="en-US" dirty="0"/>
              <a:t> </a:t>
            </a:r>
            <a:r>
              <a:rPr lang="en-US" dirty="0" err="1"/>
              <a:t>también</a:t>
            </a:r>
            <a:r>
              <a:rPr lang="en-US" dirty="0"/>
              <a:t> </a:t>
            </a:r>
            <a:r>
              <a:rPr lang="en-US" dirty="0" err="1"/>
              <a:t>existen</a:t>
            </a:r>
            <a:r>
              <a:rPr lang="en-US" dirty="0"/>
              <a:t>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Gradient Boosting, </a:t>
            </a:r>
            <a:r>
              <a:rPr lang="en-US" dirty="0" err="1"/>
              <a:t>XGBoost</a:t>
            </a:r>
            <a:r>
              <a:rPr lang="en-US" dirty="0"/>
              <a:t>, </a:t>
            </a:r>
            <a:r>
              <a:rPr lang="en-US" dirty="0" err="1"/>
              <a:t>LightGBM</a:t>
            </a:r>
            <a:r>
              <a:rPr lang="en-US" dirty="0"/>
              <a:t>, entre </a:t>
            </a:r>
            <a:r>
              <a:rPr lang="en-US" dirty="0" err="1"/>
              <a:t>otros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El Boosting se </a:t>
            </a:r>
            <a:r>
              <a:rPr lang="en-US" dirty="0" err="1"/>
              <a:t>utiliza</a:t>
            </a:r>
            <a:r>
              <a:rPr lang="en-US" dirty="0"/>
              <a:t> con </a:t>
            </a:r>
            <a:r>
              <a:rPr lang="en-US" dirty="0" err="1"/>
              <a:t>frecuencia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</a:t>
            </a:r>
            <a:r>
              <a:rPr lang="en-US" dirty="0" err="1"/>
              <a:t>donde</a:t>
            </a:r>
            <a:r>
              <a:rPr lang="en-US" dirty="0"/>
              <a:t> se </a:t>
            </a:r>
            <a:r>
              <a:rPr lang="en-US" dirty="0" err="1"/>
              <a:t>requiere</a:t>
            </a:r>
            <a:r>
              <a:rPr lang="en-US" dirty="0"/>
              <a:t>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precisión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la </a:t>
            </a:r>
            <a:r>
              <a:rPr lang="en-US" dirty="0" err="1"/>
              <a:t>detección</a:t>
            </a:r>
            <a:r>
              <a:rPr lang="en-US" dirty="0"/>
              <a:t> de </a:t>
            </a:r>
            <a:r>
              <a:rPr lang="en-US" dirty="0" err="1"/>
              <a:t>fraude</a:t>
            </a:r>
            <a:r>
              <a:rPr lang="en-US" dirty="0"/>
              <a:t>, la </a:t>
            </a:r>
            <a:r>
              <a:rPr lang="en-US" dirty="0" err="1"/>
              <a:t>predicción</a:t>
            </a:r>
            <a:r>
              <a:rPr lang="en-US" dirty="0"/>
              <a:t> del </a:t>
            </a:r>
            <a:r>
              <a:rPr lang="en-US" dirty="0" err="1"/>
              <a:t>comportamiento</a:t>
            </a:r>
            <a:r>
              <a:rPr lang="en-US" dirty="0"/>
              <a:t> del </a:t>
            </a:r>
            <a:r>
              <a:rPr lang="en-US" dirty="0" err="1"/>
              <a:t>cliente</a:t>
            </a:r>
            <a:r>
              <a:rPr lang="en-US" dirty="0"/>
              <a:t> y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análisis</a:t>
            </a:r>
            <a:r>
              <a:rPr lang="en-US" dirty="0"/>
              <a:t> de </a:t>
            </a:r>
            <a:r>
              <a:rPr lang="en-US" dirty="0" err="1"/>
              <a:t>riesgo</a:t>
            </a:r>
            <a:r>
              <a:rPr lang="en-US" dirty="0"/>
              <a:t> </a:t>
            </a:r>
            <a:r>
              <a:rPr lang="en-US" dirty="0" err="1"/>
              <a:t>crediticio</a:t>
            </a:r>
            <a:r>
              <a:rPr lang="en-US" dirty="0"/>
              <a:t>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método de aprendizaje automático supervisado </a:t>
            </a:r>
          </a:p>
          <a:p>
            <a:endParaRPr lang="en-US"/>
          </a:p>
          <a:p>
            <a:r>
              <a:rPr lang="en-US"/>
              <a:t>El Bagging se basa en la creación de varios modelos de aprendizaje independientes y combinando sus predicciones para obtener una predicción final.</a:t>
            </a:r>
          </a:p>
          <a:p>
            <a:endParaRPr lang="en-US"/>
          </a:p>
          <a:p>
            <a:r>
              <a:rPr lang="en-US"/>
              <a:t>Se crea un conjunto aleatorio de muestras con reemplazo (bootstrapping) de los datos de entrenamiento originales y se entrena un modelo de aprendizaje en cada conjunto de datos generado. Cada modelo de aprendizaje es independiente y no tiene en cuenta el rendimiento de los otros modelos de aprendizaje. Al final de la secuencia, se combina la salida de todos los modelos mediante un promedio o una votación para obtener una predicción final.</a:t>
            </a:r>
          </a:p>
          <a:p>
            <a:endParaRPr lang="en-US"/>
          </a:p>
          <a:p>
            <a:r>
              <a:rPr lang="en-US"/>
              <a:t>Uno de los algoritmos de Bagging más conocidos es Random Forest, que utiliza múltiples árboles de decisión como modelos de aprendizaje.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La </a:t>
            </a:r>
            <a:r>
              <a:rPr lang="en-US" dirty="0" err="1"/>
              <a:t>Regresión</a:t>
            </a:r>
            <a:r>
              <a:rPr lang="en-US" dirty="0"/>
              <a:t> </a:t>
            </a:r>
            <a:r>
              <a:rPr lang="en-US" dirty="0" err="1"/>
              <a:t>logística</a:t>
            </a:r>
            <a:r>
              <a:rPr lang="en-US" dirty="0"/>
              <a:t> se </a:t>
            </a:r>
            <a:r>
              <a:rPr lang="en-US" dirty="0" err="1"/>
              <a:t>basa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matemático</a:t>
            </a:r>
            <a:r>
              <a:rPr lang="en-US" dirty="0"/>
              <a:t> que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función</a:t>
            </a:r>
            <a:r>
              <a:rPr lang="en-US" dirty="0"/>
              <a:t> </a:t>
            </a:r>
            <a:r>
              <a:rPr lang="en-US" dirty="0" err="1"/>
              <a:t>logística</a:t>
            </a:r>
            <a:r>
              <a:rPr lang="en-US" dirty="0"/>
              <a:t> para </a:t>
            </a:r>
            <a:r>
              <a:rPr lang="en-US" dirty="0" err="1"/>
              <a:t>modelar</a:t>
            </a:r>
            <a:r>
              <a:rPr lang="en-US" dirty="0"/>
              <a:t> la </a:t>
            </a:r>
            <a:r>
              <a:rPr lang="en-US" dirty="0" err="1"/>
              <a:t>probabilidad</a:t>
            </a:r>
            <a:r>
              <a:rPr lang="en-US" dirty="0"/>
              <a:t> de que un </a:t>
            </a:r>
            <a:r>
              <a:rPr lang="en-US" dirty="0" err="1"/>
              <a:t>ejemplo</a:t>
            </a:r>
            <a:r>
              <a:rPr lang="en-US" dirty="0"/>
              <a:t> de entrada </a:t>
            </a:r>
            <a:r>
              <a:rPr lang="en-US" dirty="0" err="1"/>
              <a:t>pertenezca</a:t>
            </a:r>
            <a:r>
              <a:rPr lang="en-US" dirty="0"/>
              <a:t> 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dirty="0" err="1"/>
              <a:t>determinada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La </a:t>
            </a:r>
            <a:r>
              <a:rPr lang="en-US" dirty="0" err="1"/>
              <a:t>función</a:t>
            </a:r>
            <a:r>
              <a:rPr lang="en-US" dirty="0"/>
              <a:t> </a:t>
            </a:r>
            <a:r>
              <a:rPr lang="en-US" dirty="0" err="1"/>
              <a:t>logística</a:t>
            </a:r>
            <a:r>
              <a:rPr lang="en-US" dirty="0"/>
              <a:t> se </a:t>
            </a:r>
            <a:r>
              <a:rPr lang="en-US" dirty="0" err="1"/>
              <a:t>utiliza</a:t>
            </a:r>
            <a:r>
              <a:rPr lang="en-US" dirty="0"/>
              <a:t> para </a:t>
            </a:r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resultado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combinación</a:t>
            </a:r>
            <a:r>
              <a:rPr lang="en-US" dirty="0"/>
              <a:t> lineal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de entrada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probabilidad</a:t>
            </a:r>
            <a:r>
              <a:rPr lang="en-US" dirty="0"/>
              <a:t> que </a:t>
            </a:r>
            <a:r>
              <a:rPr lang="en-US" dirty="0" err="1"/>
              <a:t>varía</a:t>
            </a:r>
            <a:r>
              <a:rPr lang="en-US" dirty="0"/>
              <a:t> entre 0 y 1. </a:t>
            </a:r>
          </a:p>
          <a:p>
            <a:endParaRPr lang="en-US" dirty="0"/>
          </a:p>
          <a:p>
            <a:r>
              <a:rPr lang="en-US" dirty="0"/>
              <a:t>El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ajusta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pesos de </a:t>
            </a:r>
            <a:r>
              <a:rPr lang="en-US" dirty="0" err="1"/>
              <a:t>cada</a:t>
            </a:r>
            <a:r>
              <a:rPr lang="en-US" dirty="0"/>
              <a:t> variable de entrada para </a:t>
            </a:r>
            <a:r>
              <a:rPr lang="en-US" dirty="0" err="1"/>
              <a:t>maximizar</a:t>
            </a:r>
            <a:r>
              <a:rPr lang="en-US" dirty="0"/>
              <a:t> la </a:t>
            </a:r>
            <a:r>
              <a:rPr lang="en-US" dirty="0" err="1"/>
              <a:t>probabilidad</a:t>
            </a:r>
            <a:r>
              <a:rPr lang="en-US" dirty="0"/>
              <a:t> de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ejemplos</a:t>
            </a:r>
            <a:r>
              <a:rPr lang="en-US" dirty="0"/>
              <a:t> de </a:t>
            </a:r>
            <a:r>
              <a:rPr lang="en-US" dirty="0" err="1"/>
              <a:t>entrenamiento</a:t>
            </a:r>
            <a:r>
              <a:rPr lang="en-US" dirty="0"/>
              <a:t> se </a:t>
            </a:r>
            <a:r>
              <a:rPr lang="en-US" dirty="0" err="1"/>
              <a:t>clasifiquen</a:t>
            </a:r>
            <a:r>
              <a:rPr lang="en-US" dirty="0"/>
              <a:t> </a:t>
            </a:r>
            <a:r>
              <a:rPr lang="en-US" dirty="0" err="1"/>
              <a:t>correctamente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La </a:t>
            </a:r>
            <a:r>
              <a:rPr lang="en-US" dirty="0" err="1"/>
              <a:t>Regresión</a:t>
            </a:r>
            <a:r>
              <a:rPr lang="en-US" dirty="0"/>
              <a:t> </a:t>
            </a:r>
            <a:r>
              <a:rPr lang="en-US" dirty="0" err="1"/>
              <a:t>logística</a:t>
            </a:r>
            <a:r>
              <a:rPr lang="en-US" dirty="0"/>
              <a:t> se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la </a:t>
            </a:r>
            <a:r>
              <a:rPr lang="en-US" dirty="0" err="1"/>
              <a:t>detección</a:t>
            </a:r>
            <a:r>
              <a:rPr lang="en-US" dirty="0"/>
              <a:t> de spam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correos</a:t>
            </a:r>
            <a:r>
              <a:rPr lang="en-US" dirty="0"/>
              <a:t> </a:t>
            </a:r>
            <a:r>
              <a:rPr lang="en-US" dirty="0" err="1"/>
              <a:t>electrónicos</a:t>
            </a:r>
            <a:r>
              <a:rPr lang="en-US" dirty="0"/>
              <a:t>, la </a:t>
            </a:r>
            <a:r>
              <a:rPr lang="en-US" dirty="0" err="1"/>
              <a:t>predicción</a:t>
            </a:r>
            <a:r>
              <a:rPr lang="en-US" dirty="0"/>
              <a:t> de la </a:t>
            </a:r>
            <a:r>
              <a:rPr lang="en-US" dirty="0" err="1"/>
              <a:t>intención</a:t>
            </a:r>
            <a:r>
              <a:rPr lang="en-US" dirty="0"/>
              <a:t> de </a:t>
            </a:r>
            <a:r>
              <a:rPr lang="en-US" dirty="0" err="1"/>
              <a:t>compra</a:t>
            </a:r>
            <a:r>
              <a:rPr lang="en-US" dirty="0"/>
              <a:t> de un </a:t>
            </a:r>
            <a:r>
              <a:rPr lang="en-US" dirty="0" err="1"/>
              <a:t>cliente</a:t>
            </a:r>
            <a:r>
              <a:rPr lang="en-US" dirty="0"/>
              <a:t> y la </a:t>
            </a:r>
            <a:r>
              <a:rPr lang="en-US" dirty="0" err="1"/>
              <a:t>clasificación</a:t>
            </a:r>
            <a:r>
              <a:rPr lang="en-US" dirty="0"/>
              <a:t> de </a:t>
            </a:r>
            <a:r>
              <a:rPr lang="en-US" dirty="0" err="1"/>
              <a:t>imágenes</a:t>
            </a:r>
            <a:r>
              <a:rPr lang="en-US" dirty="0"/>
              <a:t> </a:t>
            </a:r>
            <a:r>
              <a:rPr lang="en-US" dirty="0" err="1"/>
              <a:t>médicas</a:t>
            </a:r>
            <a:r>
              <a:rPr lang="en-US" dirty="0"/>
              <a:t>.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8090" y="7900805"/>
            <a:ext cx="766692" cy="63983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99936" y="1685610"/>
            <a:ext cx="12616379" cy="821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5600" spc="560">
                <a:solidFill>
                  <a:srgbClr val="5271FF"/>
                </a:solidFill>
                <a:latin typeface="Poppins ExtraBold Bold"/>
              </a:rPr>
              <a:t>MÉTODOS ESTADÍSTICOS DE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99936" y="2586597"/>
            <a:ext cx="12616379" cy="82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5600" spc="280">
                <a:solidFill>
                  <a:srgbClr val="2B4A9D"/>
                </a:solidFill>
                <a:latin typeface="Poppins ExtraBold Bold"/>
              </a:rPr>
              <a:t>MACHINE 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9936" y="3827344"/>
            <a:ext cx="1261637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BOOSTING, BAGGING Y REGRESIÓN LOGÍSTICA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9936" y="7891280"/>
            <a:ext cx="7307228" cy="592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620"/>
              </a:lnSpc>
            </a:pPr>
            <a:r>
              <a:rPr lang="en-US" sz="3300" spc="330">
                <a:solidFill>
                  <a:srgbClr val="000000"/>
                </a:solidFill>
                <a:latin typeface="Poppins Bold"/>
              </a:rPr>
              <a:t>Ing. Mario Herrera Almira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0" y="0"/>
            <a:ext cx="541602" cy="10287000"/>
            <a:chOff x="0" y="0"/>
            <a:chExt cx="157867" cy="299846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7867" cy="2998468"/>
            </a:xfrm>
            <a:custGeom>
              <a:avLst/>
              <a:gdLst/>
              <a:ahLst/>
              <a:cxnLst/>
              <a:rect l="l" t="t" r="r" b="b"/>
              <a:pathLst>
                <a:path w="157867" h="2998468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13001" y="-1128319"/>
            <a:ext cx="5770168" cy="577016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323254" y="2452701"/>
            <a:ext cx="2396931" cy="6166954"/>
            <a:chOff x="0" y="0"/>
            <a:chExt cx="874407" cy="224972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74407" cy="2249721"/>
            </a:xfrm>
            <a:custGeom>
              <a:avLst/>
              <a:gdLst/>
              <a:ahLst/>
              <a:cxnLst/>
              <a:rect l="l" t="t" r="r" b="b"/>
              <a:pathLst>
                <a:path w="874407" h="2249721">
                  <a:moveTo>
                    <a:pt x="0" y="0"/>
                  </a:moveTo>
                  <a:lnTo>
                    <a:pt x="874407" y="0"/>
                  </a:lnTo>
                  <a:lnTo>
                    <a:pt x="874407" y="2249721"/>
                  </a:lnTo>
                  <a:lnTo>
                    <a:pt x="0" y="2249721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8785978" y="2914768"/>
            <a:ext cx="9078994" cy="5155765"/>
            <a:chOff x="0" y="0"/>
            <a:chExt cx="12105325" cy="687435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4947" t="1211" b="2398"/>
            <a:stretch>
              <a:fillRect/>
            </a:stretch>
          </p:blipFill>
          <p:spPr>
            <a:xfrm>
              <a:off x="0" y="0"/>
              <a:ext cx="12105325" cy="6874353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619537" y="8172754"/>
            <a:ext cx="1635964" cy="1633346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540028" y="3988748"/>
            <a:ext cx="8183276" cy="89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ExtraBold"/>
              </a:rPr>
              <a:t>INTRODUCCIÓN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0077" y="5260226"/>
            <a:ext cx="738317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000000"/>
                </a:solidFill>
                <a:latin typeface="Lato"/>
              </a:rPr>
              <a:t>UN POCO DE CONCEPTOS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944475" y="7642860"/>
            <a:ext cx="381000" cy="427672"/>
            <a:chOff x="0" y="0"/>
            <a:chExt cx="508000" cy="570230"/>
          </a:xfrm>
        </p:grpSpPr>
        <p:sp>
          <p:nvSpPr>
            <p:cNvPr id="19" name="Freeform 19"/>
            <p:cNvSpPr/>
            <p:nvPr/>
          </p:nvSpPr>
          <p:spPr>
            <a:xfrm>
              <a:off x="50800" y="44450"/>
              <a:ext cx="406400" cy="476250"/>
            </a:xfrm>
            <a:custGeom>
              <a:avLst/>
              <a:gdLst/>
              <a:ahLst/>
              <a:cxnLst/>
              <a:rect l="l" t="t" r="r" b="b"/>
              <a:pathLst>
                <a:path w="406400" h="476250">
                  <a:moveTo>
                    <a:pt x="406400" y="160020"/>
                  </a:moveTo>
                  <a:cubicBezTo>
                    <a:pt x="405130" y="245110"/>
                    <a:pt x="406400" y="246380"/>
                    <a:pt x="406400" y="251460"/>
                  </a:cubicBezTo>
                  <a:cubicBezTo>
                    <a:pt x="406400" y="256540"/>
                    <a:pt x="405130" y="264160"/>
                    <a:pt x="403860" y="270510"/>
                  </a:cubicBezTo>
                  <a:cubicBezTo>
                    <a:pt x="402590" y="276860"/>
                    <a:pt x="398780" y="283210"/>
                    <a:pt x="396240" y="289560"/>
                  </a:cubicBezTo>
                  <a:cubicBezTo>
                    <a:pt x="393700" y="294640"/>
                    <a:pt x="389890" y="299720"/>
                    <a:pt x="386080" y="304800"/>
                  </a:cubicBezTo>
                  <a:cubicBezTo>
                    <a:pt x="382270" y="309880"/>
                    <a:pt x="375920" y="313690"/>
                    <a:pt x="370840" y="317500"/>
                  </a:cubicBezTo>
                  <a:cubicBezTo>
                    <a:pt x="365760" y="321310"/>
                    <a:pt x="360680" y="323850"/>
                    <a:pt x="354330" y="326390"/>
                  </a:cubicBezTo>
                  <a:cubicBezTo>
                    <a:pt x="347980" y="328930"/>
                    <a:pt x="341630" y="330200"/>
                    <a:pt x="335280" y="331470"/>
                  </a:cubicBezTo>
                  <a:cubicBezTo>
                    <a:pt x="328930" y="332740"/>
                    <a:pt x="322580" y="332740"/>
                    <a:pt x="316230" y="331470"/>
                  </a:cubicBezTo>
                  <a:cubicBezTo>
                    <a:pt x="309880" y="330200"/>
                    <a:pt x="303530" y="328930"/>
                    <a:pt x="297180" y="326390"/>
                  </a:cubicBezTo>
                  <a:cubicBezTo>
                    <a:pt x="290830" y="323850"/>
                    <a:pt x="285750" y="321310"/>
                    <a:pt x="280670" y="317500"/>
                  </a:cubicBezTo>
                  <a:cubicBezTo>
                    <a:pt x="275590" y="313690"/>
                    <a:pt x="269240" y="309880"/>
                    <a:pt x="265430" y="304800"/>
                  </a:cubicBezTo>
                  <a:cubicBezTo>
                    <a:pt x="261620" y="299720"/>
                    <a:pt x="257810" y="294640"/>
                    <a:pt x="255270" y="289560"/>
                  </a:cubicBezTo>
                  <a:cubicBezTo>
                    <a:pt x="252730" y="283210"/>
                    <a:pt x="248920" y="276860"/>
                    <a:pt x="247650" y="270510"/>
                  </a:cubicBezTo>
                  <a:cubicBezTo>
                    <a:pt x="246380" y="264160"/>
                    <a:pt x="247650" y="260350"/>
                    <a:pt x="245110" y="251460"/>
                  </a:cubicBezTo>
                  <a:cubicBezTo>
                    <a:pt x="241300" y="233680"/>
                    <a:pt x="208280" y="190500"/>
                    <a:pt x="217170" y="171450"/>
                  </a:cubicBezTo>
                  <a:cubicBezTo>
                    <a:pt x="226060" y="152400"/>
                    <a:pt x="288290" y="130810"/>
                    <a:pt x="295910" y="138430"/>
                  </a:cubicBezTo>
                  <a:cubicBezTo>
                    <a:pt x="304800" y="148590"/>
                    <a:pt x="264160" y="214630"/>
                    <a:pt x="245110" y="250190"/>
                  </a:cubicBezTo>
                  <a:cubicBezTo>
                    <a:pt x="226060" y="285750"/>
                    <a:pt x="190500" y="321310"/>
                    <a:pt x="180340" y="350520"/>
                  </a:cubicBezTo>
                  <a:cubicBezTo>
                    <a:pt x="173990" y="369570"/>
                    <a:pt x="179070" y="387350"/>
                    <a:pt x="176530" y="401320"/>
                  </a:cubicBezTo>
                  <a:cubicBezTo>
                    <a:pt x="173990" y="412750"/>
                    <a:pt x="171450" y="420370"/>
                    <a:pt x="166370" y="429260"/>
                  </a:cubicBezTo>
                  <a:cubicBezTo>
                    <a:pt x="162560" y="436880"/>
                    <a:pt x="156210" y="444500"/>
                    <a:pt x="149860" y="450850"/>
                  </a:cubicBezTo>
                  <a:cubicBezTo>
                    <a:pt x="143510" y="457200"/>
                    <a:pt x="134620" y="463550"/>
                    <a:pt x="125730" y="467360"/>
                  </a:cubicBezTo>
                  <a:cubicBezTo>
                    <a:pt x="116840" y="471170"/>
                    <a:pt x="107950" y="473710"/>
                    <a:pt x="99060" y="474980"/>
                  </a:cubicBezTo>
                  <a:cubicBezTo>
                    <a:pt x="90170" y="476250"/>
                    <a:pt x="78740" y="476250"/>
                    <a:pt x="69850" y="473710"/>
                  </a:cubicBezTo>
                  <a:cubicBezTo>
                    <a:pt x="60960" y="471170"/>
                    <a:pt x="50800" y="468630"/>
                    <a:pt x="43180" y="463550"/>
                  </a:cubicBezTo>
                  <a:cubicBezTo>
                    <a:pt x="35560" y="458470"/>
                    <a:pt x="27940" y="452120"/>
                    <a:pt x="21590" y="444500"/>
                  </a:cubicBezTo>
                  <a:cubicBezTo>
                    <a:pt x="15240" y="436880"/>
                    <a:pt x="10160" y="429260"/>
                    <a:pt x="6350" y="420370"/>
                  </a:cubicBezTo>
                  <a:cubicBezTo>
                    <a:pt x="2540" y="411480"/>
                    <a:pt x="0" y="401320"/>
                    <a:pt x="0" y="392430"/>
                  </a:cubicBezTo>
                  <a:cubicBezTo>
                    <a:pt x="0" y="383540"/>
                    <a:pt x="1270" y="373380"/>
                    <a:pt x="3810" y="364490"/>
                  </a:cubicBezTo>
                  <a:cubicBezTo>
                    <a:pt x="6350" y="355600"/>
                    <a:pt x="10160" y="345440"/>
                    <a:pt x="15240" y="337820"/>
                  </a:cubicBezTo>
                  <a:cubicBezTo>
                    <a:pt x="20320" y="330200"/>
                    <a:pt x="27940" y="323850"/>
                    <a:pt x="35560" y="317500"/>
                  </a:cubicBezTo>
                  <a:cubicBezTo>
                    <a:pt x="43180" y="312420"/>
                    <a:pt x="50800" y="306070"/>
                    <a:pt x="59690" y="303530"/>
                  </a:cubicBezTo>
                  <a:cubicBezTo>
                    <a:pt x="68580" y="299720"/>
                    <a:pt x="78740" y="298450"/>
                    <a:pt x="88900" y="298450"/>
                  </a:cubicBezTo>
                  <a:cubicBezTo>
                    <a:pt x="97790" y="298450"/>
                    <a:pt x="107950" y="300990"/>
                    <a:pt x="116840" y="303530"/>
                  </a:cubicBezTo>
                  <a:cubicBezTo>
                    <a:pt x="125730" y="306070"/>
                    <a:pt x="134620" y="311150"/>
                    <a:pt x="142240" y="316230"/>
                  </a:cubicBezTo>
                  <a:cubicBezTo>
                    <a:pt x="149860" y="322580"/>
                    <a:pt x="156210" y="330200"/>
                    <a:pt x="161290" y="337820"/>
                  </a:cubicBezTo>
                  <a:cubicBezTo>
                    <a:pt x="166370" y="345440"/>
                    <a:pt x="171450" y="354330"/>
                    <a:pt x="173990" y="363220"/>
                  </a:cubicBezTo>
                  <a:cubicBezTo>
                    <a:pt x="176530" y="372110"/>
                    <a:pt x="176530" y="382270"/>
                    <a:pt x="176530" y="392430"/>
                  </a:cubicBezTo>
                  <a:cubicBezTo>
                    <a:pt x="176530" y="401320"/>
                    <a:pt x="175260" y="411480"/>
                    <a:pt x="171450" y="420370"/>
                  </a:cubicBezTo>
                  <a:cubicBezTo>
                    <a:pt x="167640" y="429260"/>
                    <a:pt x="162560" y="436880"/>
                    <a:pt x="156210" y="444500"/>
                  </a:cubicBezTo>
                  <a:cubicBezTo>
                    <a:pt x="149860" y="452120"/>
                    <a:pt x="142240" y="458470"/>
                    <a:pt x="134620" y="463550"/>
                  </a:cubicBezTo>
                  <a:cubicBezTo>
                    <a:pt x="127000" y="468630"/>
                    <a:pt x="116840" y="471170"/>
                    <a:pt x="107950" y="473710"/>
                  </a:cubicBezTo>
                  <a:cubicBezTo>
                    <a:pt x="99060" y="476250"/>
                    <a:pt x="87630" y="476250"/>
                    <a:pt x="78740" y="474980"/>
                  </a:cubicBezTo>
                  <a:cubicBezTo>
                    <a:pt x="69850" y="473710"/>
                    <a:pt x="60960" y="471170"/>
                    <a:pt x="52070" y="467360"/>
                  </a:cubicBezTo>
                  <a:cubicBezTo>
                    <a:pt x="43180" y="463550"/>
                    <a:pt x="34290" y="458470"/>
                    <a:pt x="27940" y="452120"/>
                  </a:cubicBezTo>
                  <a:cubicBezTo>
                    <a:pt x="20320" y="445770"/>
                    <a:pt x="13970" y="438150"/>
                    <a:pt x="10160" y="429260"/>
                  </a:cubicBezTo>
                  <a:cubicBezTo>
                    <a:pt x="5080" y="420370"/>
                    <a:pt x="2540" y="410210"/>
                    <a:pt x="1270" y="401320"/>
                  </a:cubicBezTo>
                  <a:cubicBezTo>
                    <a:pt x="0" y="392430"/>
                    <a:pt x="1270" y="373380"/>
                    <a:pt x="1270" y="373380"/>
                  </a:cubicBezTo>
                  <a:cubicBezTo>
                    <a:pt x="1270" y="373380"/>
                    <a:pt x="21590" y="284480"/>
                    <a:pt x="40640" y="247650"/>
                  </a:cubicBezTo>
                  <a:cubicBezTo>
                    <a:pt x="58420" y="213360"/>
                    <a:pt x="90170" y="187960"/>
                    <a:pt x="107950" y="154940"/>
                  </a:cubicBezTo>
                  <a:cubicBezTo>
                    <a:pt x="125730" y="121920"/>
                    <a:pt x="125730" y="74930"/>
                    <a:pt x="144780" y="49530"/>
                  </a:cubicBezTo>
                  <a:cubicBezTo>
                    <a:pt x="161290" y="27940"/>
                    <a:pt x="181610" y="11430"/>
                    <a:pt x="208280" y="6350"/>
                  </a:cubicBezTo>
                  <a:cubicBezTo>
                    <a:pt x="243840" y="0"/>
                    <a:pt x="311150" y="8890"/>
                    <a:pt x="340360" y="35560"/>
                  </a:cubicBezTo>
                  <a:cubicBezTo>
                    <a:pt x="368300" y="60960"/>
                    <a:pt x="369570" y="123190"/>
                    <a:pt x="381000" y="161290"/>
                  </a:cubicBezTo>
                  <a:cubicBezTo>
                    <a:pt x="391160" y="194310"/>
                    <a:pt x="405130" y="232410"/>
                    <a:pt x="406400" y="251460"/>
                  </a:cubicBezTo>
                  <a:cubicBezTo>
                    <a:pt x="406400" y="260350"/>
                    <a:pt x="405130" y="264160"/>
                    <a:pt x="403860" y="270510"/>
                  </a:cubicBezTo>
                  <a:cubicBezTo>
                    <a:pt x="402590" y="276860"/>
                    <a:pt x="398780" y="283210"/>
                    <a:pt x="396240" y="289560"/>
                  </a:cubicBezTo>
                  <a:cubicBezTo>
                    <a:pt x="393700" y="294640"/>
                    <a:pt x="389890" y="299720"/>
                    <a:pt x="386080" y="304800"/>
                  </a:cubicBezTo>
                  <a:cubicBezTo>
                    <a:pt x="382270" y="309880"/>
                    <a:pt x="375920" y="313690"/>
                    <a:pt x="370840" y="317500"/>
                  </a:cubicBezTo>
                  <a:cubicBezTo>
                    <a:pt x="365760" y="321310"/>
                    <a:pt x="360680" y="323850"/>
                    <a:pt x="354330" y="326390"/>
                  </a:cubicBezTo>
                  <a:cubicBezTo>
                    <a:pt x="347980" y="328930"/>
                    <a:pt x="341630" y="330200"/>
                    <a:pt x="335280" y="331470"/>
                  </a:cubicBezTo>
                  <a:cubicBezTo>
                    <a:pt x="328930" y="332740"/>
                    <a:pt x="322580" y="332740"/>
                    <a:pt x="316230" y="331470"/>
                  </a:cubicBezTo>
                  <a:cubicBezTo>
                    <a:pt x="309880" y="330200"/>
                    <a:pt x="303530" y="328930"/>
                    <a:pt x="297180" y="326390"/>
                  </a:cubicBezTo>
                  <a:cubicBezTo>
                    <a:pt x="290830" y="323850"/>
                    <a:pt x="285750" y="321310"/>
                    <a:pt x="280670" y="317500"/>
                  </a:cubicBezTo>
                  <a:cubicBezTo>
                    <a:pt x="275590" y="313690"/>
                    <a:pt x="269240" y="309880"/>
                    <a:pt x="265430" y="304800"/>
                  </a:cubicBezTo>
                  <a:cubicBezTo>
                    <a:pt x="261620" y="299720"/>
                    <a:pt x="257810" y="294640"/>
                    <a:pt x="255270" y="289560"/>
                  </a:cubicBezTo>
                  <a:cubicBezTo>
                    <a:pt x="252730" y="283210"/>
                    <a:pt x="248920" y="276860"/>
                    <a:pt x="247650" y="270510"/>
                  </a:cubicBezTo>
                  <a:cubicBezTo>
                    <a:pt x="246380" y="264160"/>
                    <a:pt x="245110" y="256540"/>
                    <a:pt x="245110" y="251460"/>
                  </a:cubicBezTo>
                  <a:cubicBezTo>
                    <a:pt x="245110" y="246380"/>
                    <a:pt x="246380" y="245110"/>
                    <a:pt x="246380" y="238760"/>
                  </a:cubicBezTo>
                  <a:cubicBezTo>
                    <a:pt x="246380" y="223520"/>
                    <a:pt x="243840" y="177800"/>
                    <a:pt x="245110" y="160020"/>
                  </a:cubicBezTo>
                  <a:cubicBezTo>
                    <a:pt x="245110" y="151130"/>
                    <a:pt x="246380" y="147320"/>
                    <a:pt x="247650" y="140970"/>
                  </a:cubicBezTo>
                  <a:cubicBezTo>
                    <a:pt x="248920" y="134620"/>
                    <a:pt x="252730" y="128270"/>
                    <a:pt x="255270" y="121920"/>
                  </a:cubicBezTo>
                  <a:cubicBezTo>
                    <a:pt x="257810" y="116840"/>
                    <a:pt x="261620" y="111760"/>
                    <a:pt x="265430" y="106680"/>
                  </a:cubicBezTo>
                  <a:cubicBezTo>
                    <a:pt x="269240" y="101600"/>
                    <a:pt x="275590" y="97790"/>
                    <a:pt x="280670" y="93980"/>
                  </a:cubicBezTo>
                  <a:cubicBezTo>
                    <a:pt x="285750" y="90170"/>
                    <a:pt x="290830" y="87630"/>
                    <a:pt x="297180" y="85090"/>
                  </a:cubicBezTo>
                  <a:cubicBezTo>
                    <a:pt x="303530" y="82550"/>
                    <a:pt x="309880" y="81280"/>
                    <a:pt x="316230" y="80010"/>
                  </a:cubicBezTo>
                  <a:cubicBezTo>
                    <a:pt x="322580" y="78740"/>
                    <a:pt x="328930" y="78740"/>
                    <a:pt x="335280" y="80010"/>
                  </a:cubicBezTo>
                  <a:cubicBezTo>
                    <a:pt x="341630" y="81280"/>
                    <a:pt x="347980" y="82550"/>
                    <a:pt x="354330" y="85090"/>
                  </a:cubicBezTo>
                  <a:cubicBezTo>
                    <a:pt x="360680" y="87630"/>
                    <a:pt x="365760" y="90170"/>
                    <a:pt x="370840" y="93980"/>
                  </a:cubicBezTo>
                  <a:cubicBezTo>
                    <a:pt x="375920" y="97790"/>
                    <a:pt x="382270" y="101600"/>
                    <a:pt x="386080" y="106680"/>
                  </a:cubicBezTo>
                  <a:cubicBezTo>
                    <a:pt x="389890" y="111760"/>
                    <a:pt x="393700" y="116840"/>
                    <a:pt x="396240" y="121920"/>
                  </a:cubicBezTo>
                  <a:cubicBezTo>
                    <a:pt x="398780" y="128270"/>
                    <a:pt x="402590" y="134620"/>
                    <a:pt x="403860" y="140970"/>
                  </a:cubicBezTo>
                  <a:cubicBezTo>
                    <a:pt x="405130" y="147320"/>
                    <a:pt x="406400" y="160020"/>
                    <a:pt x="406400" y="16002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56FE1DF-CD21-CEAD-C648-86739F2297CF}"/>
              </a:ext>
            </a:extLst>
          </p:cNvPr>
          <p:cNvSpPr/>
          <p:nvPr/>
        </p:nvSpPr>
        <p:spPr>
          <a:xfrm>
            <a:off x="12420600" y="6819900"/>
            <a:ext cx="990600" cy="12506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498726" y="1928129"/>
            <a:ext cx="5301326" cy="7058022"/>
            <a:chOff x="0" y="0"/>
            <a:chExt cx="3663950" cy="4878070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8936" r="-8936"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0" y="529154"/>
            <a:ext cx="9135755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BOOSTING</a:t>
            </a:r>
          </a:p>
        </p:txBody>
      </p:sp>
      <p:grpSp>
        <p:nvGrpSpPr>
          <p:cNvPr id="14" name="Group 14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1479802" y="2227537"/>
            <a:ext cx="8838043" cy="7181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Método de aprendizaje supervisado.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Combina varios modelos débiles.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Los modelos se entrenan secuencialmente.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Cada modelo se centra en los casos mal clasificados por los modelos anteriores.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AdaBoost, XGBoost, LightGBM, etc.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-451102" y="1033464"/>
            <a:ext cx="9135755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BAGGING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028700" y="2731847"/>
            <a:ext cx="10470026" cy="6581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Método de aprendizaje supervisado.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Crea varios modelos independientes.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Los modelos se entrenan paralelamente y se juntan al final.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Se crea un conjunto aleatorio de muestras con reemplazo (bootstrapping).</a:t>
            </a:r>
          </a:p>
          <a:p>
            <a:pPr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Random Forest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2306331" y="2062656"/>
            <a:ext cx="5283441" cy="7034211"/>
            <a:chOff x="0" y="0"/>
            <a:chExt cx="3663950" cy="4878070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3"/>
              <a:stretch>
                <a:fillRect l="-1755" r="-1755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4" name="Group 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1143419" y="8043030"/>
            <a:ext cx="6164339" cy="6164339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143419" y="-3920369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153975" y="846557"/>
            <a:ext cx="7519674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ExtraBold"/>
              </a:rPr>
              <a:t> LOGÍSTICA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028700" y="2731847"/>
            <a:ext cx="10470026" cy="549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Método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aprendizaje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supervisado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.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Utiliza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una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función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logística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.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Transforma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el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resultado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los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valores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entrada a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una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probabilidad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0 a 1.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Open Sans Extra Bold"/>
            </a:endParaRP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Detección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Spam,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clasificación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de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imágenes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 Extra Bold"/>
              </a:rPr>
              <a:t>médicas</a:t>
            </a:r>
            <a:r>
              <a:rPr lang="en-US" sz="3399" dirty="0">
                <a:solidFill>
                  <a:srgbClr val="000000"/>
                </a:solidFill>
                <a:latin typeface="Open Sans Extra Bold"/>
              </a:rPr>
              <a:t>, etc.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1467826" y="2766844"/>
            <a:ext cx="6530941" cy="5077357"/>
            <a:chOff x="0" y="0"/>
            <a:chExt cx="8707921" cy="6769810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8707921" cy="6769810"/>
              <a:chOff x="0" y="0"/>
              <a:chExt cx="1720083" cy="133724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720083" cy="1337246"/>
              </a:xfrm>
              <a:custGeom>
                <a:avLst/>
                <a:gdLst/>
                <a:ahLst/>
                <a:cxnLst/>
                <a:rect l="l" t="t" r="r" b="b"/>
                <a:pathLst>
                  <a:path w="1720083" h="1337246">
                    <a:moveTo>
                      <a:pt x="0" y="0"/>
                    </a:moveTo>
                    <a:lnTo>
                      <a:pt x="1720083" y="0"/>
                    </a:lnTo>
                    <a:lnTo>
                      <a:pt x="1720083" y="1337246"/>
                    </a:lnTo>
                    <a:lnTo>
                      <a:pt x="0" y="1337246"/>
                    </a:lnTo>
                    <a:close/>
                  </a:path>
                </a:pathLst>
              </a:custGeom>
              <a:solidFill>
                <a:srgbClr val="5271FF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/>
            <a:srcRect l="10399" r="10399" b="7923"/>
            <a:stretch>
              <a:fillRect/>
            </a:stretch>
          </p:blipFill>
          <p:spPr>
            <a:xfrm>
              <a:off x="41200" y="42236"/>
              <a:ext cx="8613392" cy="667006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56355"/>
            <a:ext cx="11550019" cy="1259922"/>
            <a:chOff x="0" y="0"/>
            <a:chExt cx="4213478" cy="4596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13478" cy="459623"/>
            </a:xfrm>
            <a:custGeom>
              <a:avLst/>
              <a:gdLst/>
              <a:ahLst/>
              <a:cxnLst/>
              <a:rect l="l" t="t" r="r" b="b"/>
              <a:pathLst>
                <a:path w="4213478" h="459623">
                  <a:moveTo>
                    <a:pt x="0" y="0"/>
                  </a:moveTo>
                  <a:lnTo>
                    <a:pt x="4213478" y="0"/>
                  </a:lnTo>
                  <a:lnTo>
                    <a:pt x="421347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-2926440" y="-2926440"/>
            <a:ext cx="5852880" cy="5852880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0" name="Group 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id="14" name="Group 14"/>
          <p:cNvGrpSpPr/>
          <p:nvPr/>
        </p:nvGrpSpPr>
        <p:grpSpPr>
          <a:xfrm rot="2700000">
            <a:off x="-2926440" y="8473925"/>
            <a:ext cx="5852880" cy="5852880"/>
            <a:chOff x="0" y="0"/>
            <a:chExt cx="1913890" cy="19138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2712219" y="3651604"/>
            <a:ext cx="832541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¿Sobrevivirá el paciente al menos un año después de un infarto?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316043" y="2716399"/>
            <a:ext cx="9233976" cy="60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000" spc="200">
                <a:solidFill>
                  <a:srgbClr val="2B4A9D"/>
                </a:solidFill>
                <a:latin typeface="Poppins ExtraBold"/>
              </a:rPr>
              <a:t>ECHOCARDIOGRAM DATA SET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94521" y="619589"/>
            <a:ext cx="10691491" cy="962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25"/>
              </a:lnSpc>
            </a:pPr>
            <a:r>
              <a:rPr lang="en-US" sz="6500" spc="325">
                <a:solidFill>
                  <a:srgbClr val="FFFFFF"/>
                </a:solidFill>
                <a:latin typeface="Poppins ExtraBold Bold"/>
              </a:rPr>
              <a:t>BASE DE DATOS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383221" y="0"/>
            <a:ext cx="6904779" cy="10287000"/>
            <a:chOff x="0" y="0"/>
            <a:chExt cx="2518882" cy="375272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518882" cy="3752726"/>
            </a:xfrm>
            <a:custGeom>
              <a:avLst/>
              <a:gdLst/>
              <a:ahLst/>
              <a:cxnLst/>
              <a:rect l="l" t="t" r="r" b="b"/>
              <a:pathLst>
                <a:path w="2518882" h="3752726">
                  <a:moveTo>
                    <a:pt x="0" y="0"/>
                  </a:moveTo>
                  <a:lnTo>
                    <a:pt x="2518882" y="0"/>
                  </a:lnTo>
                  <a:lnTo>
                    <a:pt x="2518882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pic>
        <p:nvPicPr>
          <p:cNvPr id="21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818001" y="3011677"/>
            <a:ext cx="4441299" cy="4263647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2712219" y="5133359"/>
            <a:ext cx="832541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132 Filas y 12 columnas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712219" y="6581159"/>
            <a:ext cx="832541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LUEGO DE LIMPIAR LA BASE DE DATOS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712219" y="7199688"/>
            <a:ext cx="8325419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61 Filas y 7 columnas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354223" y="0"/>
            <a:ext cx="6933777" cy="10287000"/>
            <a:chOff x="0" y="0"/>
            <a:chExt cx="9245036" cy="1371600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9525720"/>
              <a:ext cx="9245036" cy="4190280"/>
              <a:chOff x="0" y="0"/>
              <a:chExt cx="2529461" cy="1146469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2529461" cy="1146469"/>
              </a:xfrm>
              <a:custGeom>
                <a:avLst/>
                <a:gdLst/>
                <a:ahLst/>
                <a:cxnLst/>
                <a:rect l="l" t="t" r="r" b="b"/>
                <a:pathLst>
                  <a:path w="2529461" h="1146469">
                    <a:moveTo>
                      <a:pt x="0" y="0"/>
                    </a:moveTo>
                    <a:lnTo>
                      <a:pt x="2529461" y="0"/>
                    </a:lnTo>
                    <a:lnTo>
                      <a:pt x="2529461" y="1146469"/>
                    </a:lnTo>
                    <a:lnTo>
                      <a:pt x="0" y="1146469"/>
                    </a:lnTo>
                    <a:close/>
                  </a:path>
                </a:pathLst>
              </a:custGeom>
              <a:solidFill>
                <a:srgbClr val="2B4A9D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0"/>
              <a:ext cx="9245036" cy="9778280"/>
              <a:chOff x="0" y="0"/>
              <a:chExt cx="2529461" cy="267535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529461" cy="2675357"/>
              </a:xfrm>
              <a:custGeom>
                <a:avLst/>
                <a:gdLst/>
                <a:ahLst/>
                <a:cxnLst/>
                <a:rect l="l" t="t" r="r" b="b"/>
                <a:pathLst>
                  <a:path w="2529461" h="2675357">
                    <a:moveTo>
                      <a:pt x="0" y="0"/>
                    </a:moveTo>
                    <a:lnTo>
                      <a:pt x="2529461" y="0"/>
                    </a:lnTo>
                    <a:lnTo>
                      <a:pt x="2529461" y="2675357"/>
                    </a:lnTo>
                    <a:lnTo>
                      <a:pt x="0" y="2675357"/>
                    </a:lnTo>
                    <a:close/>
                  </a:path>
                </a:pathLst>
              </a:custGeom>
              <a:solidFill>
                <a:srgbClr val="5271FF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 rot="-5400000">
            <a:off x="568482" y="1026248"/>
            <a:ext cx="829509" cy="1966473"/>
            <a:chOff x="0" y="0"/>
            <a:chExt cx="2354580" cy="558188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428018" y="2257085"/>
            <a:ext cx="8926205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Eliminar variables.</a:t>
            </a:r>
          </a:p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Omitir registros NA.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28018" y="1714260"/>
            <a:ext cx="892620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LIMPIAR LA BASE DE DATOS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2168" y="1714260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grpSp>
        <p:nvGrpSpPr>
          <p:cNvPr id="14" name="Group 14"/>
          <p:cNvGrpSpPr/>
          <p:nvPr/>
        </p:nvGrpSpPr>
        <p:grpSpPr>
          <a:xfrm rot="-5400000">
            <a:off x="568482" y="2886056"/>
            <a:ext cx="829509" cy="1966473"/>
            <a:chOff x="0" y="0"/>
            <a:chExt cx="2354580" cy="558188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2428018" y="4123049"/>
            <a:ext cx="8926205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80% Entrenamiento.</a:t>
            </a:r>
          </a:p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20% Prueba.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42168" y="3574068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28018" y="3574068"/>
            <a:ext cx="892620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DIVIDIR LA BASE DE DATOS</a:t>
            </a:r>
          </a:p>
        </p:txBody>
      </p:sp>
      <p:grpSp>
        <p:nvGrpSpPr>
          <p:cNvPr id="19" name="Group 19"/>
          <p:cNvGrpSpPr/>
          <p:nvPr/>
        </p:nvGrpSpPr>
        <p:grpSpPr>
          <a:xfrm rot="-5400000">
            <a:off x="568482" y="4716617"/>
            <a:ext cx="829509" cy="1966473"/>
            <a:chOff x="0" y="0"/>
            <a:chExt cx="2354580" cy="55818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2428018" y="5965423"/>
            <a:ext cx="8926205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Modelo con Boosting, Bagging y  Regresión Logística.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42168" y="5404628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428018" y="5404628"/>
            <a:ext cx="892620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EJECUCIÓN</a:t>
            </a:r>
          </a:p>
        </p:txBody>
      </p:sp>
      <p:grpSp>
        <p:nvGrpSpPr>
          <p:cNvPr id="24" name="Group 24"/>
          <p:cNvGrpSpPr/>
          <p:nvPr/>
        </p:nvGrpSpPr>
        <p:grpSpPr>
          <a:xfrm rot="2700000">
            <a:off x="-1705354" y="-5607451"/>
            <a:ext cx="6164339" cy="6164339"/>
            <a:chOff x="0" y="0"/>
            <a:chExt cx="1913890" cy="191389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6" name="Group 26"/>
          <p:cNvGrpSpPr/>
          <p:nvPr/>
        </p:nvGrpSpPr>
        <p:grpSpPr>
          <a:xfrm rot="2700000">
            <a:off x="-1705354" y="9730112"/>
            <a:ext cx="6164339" cy="6164339"/>
            <a:chOff x="0" y="0"/>
            <a:chExt cx="1913890" cy="191389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2509952" y="565381"/>
            <a:ext cx="9135755" cy="119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 dirty="0">
                <a:solidFill>
                  <a:srgbClr val="2B4A9D"/>
                </a:solidFill>
                <a:latin typeface="Poppins ExtraBold"/>
              </a:rPr>
              <a:t>MÉTODO</a:t>
            </a:r>
          </a:p>
        </p:txBody>
      </p:sp>
      <p:grpSp>
        <p:nvGrpSpPr>
          <p:cNvPr id="29" name="Group 29"/>
          <p:cNvGrpSpPr/>
          <p:nvPr/>
        </p:nvGrpSpPr>
        <p:grpSpPr>
          <a:xfrm rot="-5400000">
            <a:off x="568482" y="6597091"/>
            <a:ext cx="829509" cy="1966473"/>
            <a:chOff x="0" y="0"/>
            <a:chExt cx="2354580" cy="558188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428018" y="7845898"/>
            <a:ext cx="8926205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Matriz de confución.</a:t>
            </a:r>
          </a:p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Curva ROC.</a:t>
            </a:r>
          </a:p>
          <a:p>
            <a:pPr marL="647703" lvl="1" indent="-323852">
              <a:lnSpc>
                <a:spcPts val="3750"/>
              </a:lnSpc>
              <a:buFont typeface="Arial"/>
              <a:buChar char="•"/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AUC.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42168" y="7285102"/>
            <a:ext cx="487056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 dirty="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428018" y="7285102"/>
            <a:ext cx="892620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COMPROBACIÓN</a:t>
            </a:r>
          </a:p>
        </p:txBody>
      </p:sp>
      <p:pic>
        <p:nvPicPr>
          <p:cNvPr id="34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746576" y="2238035"/>
            <a:ext cx="4149071" cy="40434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816" y="0"/>
            <a:ext cx="452408" cy="10287000"/>
            <a:chOff x="0" y="0"/>
            <a:chExt cx="165040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5040" cy="3752726"/>
            </a:xfrm>
            <a:custGeom>
              <a:avLst/>
              <a:gdLst/>
              <a:ahLst/>
              <a:cxnLst/>
              <a:rect l="l" t="t" r="r" b="b"/>
              <a:pathLst>
                <a:path w="165040" h="3752726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4" name="Group 4"/>
          <p:cNvGrpSpPr/>
          <p:nvPr/>
        </p:nvGrpSpPr>
        <p:grpSpPr>
          <a:xfrm rot="-2700000">
            <a:off x="13199928" y="36477"/>
            <a:ext cx="10176144" cy="10176144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6" name="Group 6"/>
          <p:cNvGrpSpPr/>
          <p:nvPr/>
        </p:nvGrpSpPr>
        <p:grpSpPr>
          <a:xfrm rot="2700000">
            <a:off x="13638270" y="426936"/>
            <a:ext cx="9395227" cy="9395227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12" name="Group 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353310" cy="11492046"/>
            </a:xfrm>
            <a:custGeom>
              <a:avLst/>
              <a:gdLst/>
              <a:ahLst/>
              <a:cxnLst/>
              <a:rect l="l" t="t" r="r" b="b"/>
              <a:pathLst>
                <a:path w="2353310" h="11492046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5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2123218" y="878380"/>
            <a:ext cx="7020782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ExtraBold"/>
              </a:rPr>
              <a:t>CONCLUSIONES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565306" y="3771819"/>
            <a:ext cx="2693994" cy="2248260"/>
          </a:xfrm>
          <a:prstGeom prst="rect">
            <a:avLst/>
          </a:prstGeom>
        </p:spPr>
      </p:pic>
      <p:grpSp>
        <p:nvGrpSpPr>
          <p:cNvPr id="16" name="Group 16"/>
          <p:cNvGrpSpPr/>
          <p:nvPr/>
        </p:nvGrpSpPr>
        <p:grpSpPr>
          <a:xfrm rot="-5400000">
            <a:off x="568482" y="2554884"/>
            <a:ext cx="829509" cy="1966473"/>
            <a:chOff x="0" y="0"/>
            <a:chExt cx="2354580" cy="558188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2428018" y="3290520"/>
            <a:ext cx="890430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3000" u="none" spc="300">
                <a:solidFill>
                  <a:srgbClr val="000000"/>
                </a:solidFill>
                <a:latin typeface="Lato Italics"/>
              </a:rPr>
              <a:t>Boosting: Accuracy = 0.727; AUC = 0.875</a:t>
            </a:r>
          </a:p>
        </p:txBody>
      </p:sp>
      <p:grpSp>
        <p:nvGrpSpPr>
          <p:cNvPr id="19" name="Group 19"/>
          <p:cNvGrpSpPr/>
          <p:nvPr/>
        </p:nvGrpSpPr>
        <p:grpSpPr>
          <a:xfrm rot="-5400000">
            <a:off x="568482" y="3884156"/>
            <a:ext cx="829509" cy="1966473"/>
            <a:chOff x="0" y="0"/>
            <a:chExt cx="2354580" cy="55818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1" name="Group 21"/>
          <p:cNvGrpSpPr/>
          <p:nvPr/>
        </p:nvGrpSpPr>
        <p:grpSpPr>
          <a:xfrm rot="-5400000">
            <a:off x="568482" y="5213428"/>
            <a:ext cx="829509" cy="1966473"/>
            <a:chOff x="0" y="0"/>
            <a:chExt cx="2354580" cy="558188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id="23" name="Group 23"/>
          <p:cNvGrpSpPr/>
          <p:nvPr/>
        </p:nvGrpSpPr>
        <p:grpSpPr>
          <a:xfrm rot="-5400000">
            <a:off x="568482" y="6542700"/>
            <a:ext cx="829509" cy="1966473"/>
            <a:chOff x="0" y="0"/>
            <a:chExt cx="2354580" cy="558188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353310" cy="5581882"/>
            </a:xfrm>
            <a:custGeom>
              <a:avLst/>
              <a:gdLst/>
              <a:ahLst/>
              <a:cxnLst/>
              <a:rect l="l" t="t" r="r" b="b"/>
              <a:pathLst>
                <a:path w="2353310" h="5581882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5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342168" y="3242895"/>
            <a:ext cx="487056" cy="52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32643" y="4600675"/>
            <a:ext cx="48705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428018" y="4619743"/>
            <a:ext cx="890430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3000" u="none" spc="300">
                <a:solidFill>
                  <a:srgbClr val="000000"/>
                </a:solidFill>
                <a:latin typeface="Lato Italics"/>
              </a:rPr>
              <a:t>Bagging: Accuracy = 0.909; AUC = 1.000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428018" y="5949015"/>
            <a:ext cx="890430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Logistic</a:t>
            </a:r>
            <a:r>
              <a:rPr lang="en-US" sz="3000" u="none" spc="300">
                <a:solidFill>
                  <a:srgbClr val="000000"/>
                </a:solidFill>
                <a:latin typeface="Lato Italics"/>
              </a:rPr>
              <a:t>: Accuracy = 0.909; AUC = 1.000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76816" y="5929847"/>
            <a:ext cx="48705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32643" y="7259119"/>
            <a:ext cx="487056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428018" y="7278287"/>
            <a:ext cx="8904305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  <a:spcBef>
                <a:spcPct val="0"/>
              </a:spcBef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Los resultados de Bagging y Logistic se pueden deber al pequeño tamaño de la base de datos.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681</Words>
  <Application>Microsoft Office PowerPoint</Application>
  <PresentationFormat>Personalizado</PresentationFormat>
  <Paragraphs>98</Paragraphs>
  <Slides>8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8" baseType="lpstr">
      <vt:lpstr>Poppins ExtraBold</vt:lpstr>
      <vt:lpstr>Arial</vt:lpstr>
      <vt:lpstr>Calibri</vt:lpstr>
      <vt:lpstr>Lato Bold</vt:lpstr>
      <vt:lpstr>Lato Italics</vt:lpstr>
      <vt:lpstr>Poppins ExtraBold Bold</vt:lpstr>
      <vt:lpstr>Poppins Bold</vt:lpstr>
      <vt:lpstr>Open Sans Extra Bold</vt:lpstr>
      <vt:lpstr>Lato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Ing. Mario Herrera</dc:title>
  <cp:lastModifiedBy>Mario Herrera Almira</cp:lastModifiedBy>
  <cp:revision>4</cp:revision>
  <dcterms:created xsi:type="dcterms:W3CDTF">2006-08-16T00:00:00Z</dcterms:created>
  <dcterms:modified xsi:type="dcterms:W3CDTF">2023-05-11T19:26:02Z</dcterms:modified>
  <dc:identifier>DAFiFRmV1gg</dc:identifier>
</cp:coreProperties>
</file>

<file path=docProps/thumbnail.jpeg>
</file>